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88825"/>
  <p:notesSz cx="7023100" cy="9309100"/>
  <p:embeddedFontLst>
    <p:embeddedFont>
      <p:font typeface="Roboto"/>
      <p:regular r:id="rId22"/>
      <p:bold r:id="rId23"/>
      <p:italic r:id="rId24"/>
      <p:boldItalic r:id="rId25"/>
    </p:embeddedFont>
    <p:embeddedFont>
      <p:font typeface="Roboto Medium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Medium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RobotoMedium-italic.fntdata"/><Relationship Id="rId27" Type="http://schemas.openxmlformats.org/officeDocument/2006/relationships/font" Target="fonts/Roboto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Medium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69975" y="481013"/>
            <a:ext cx="4883150" cy="2747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>
            <a:lvl1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8007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300"/>
              </a:spcBef>
              <a:spcAft>
                <a:spcPts val="0"/>
              </a:spcAft>
              <a:buClr>
                <a:srgbClr val="F8007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300"/>
              </a:spcBef>
              <a:spcAft>
                <a:spcPts val="0"/>
              </a:spcAft>
              <a:buClr>
                <a:srgbClr val="F8007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300"/>
              </a:spcBef>
              <a:spcAft>
                <a:spcPts val="0"/>
              </a:spcAft>
              <a:buClr>
                <a:srgbClr val="F8007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300"/>
              </a:spcBef>
              <a:spcAft>
                <a:spcPts val="0"/>
              </a:spcAft>
              <a:buClr>
                <a:srgbClr val="F80075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12" type="sldNum"/>
          </p:nvPr>
        </p:nvSpPr>
        <p:spPr>
          <a:xfrm>
            <a:off x="5020466" y="8944015"/>
            <a:ext cx="1543016" cy="2433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75" lIns="91575" spcFirstLastPara="1" rIns="91575" wrap="square" tIns="457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  <p:extLst>
    <p:ext uri="{620B2872-D7B9-4A21-9093-7833F8D536E1}">
      <p15:sldGuideLst>
        <p15:guide id="1" pos="4134">
          <p15:clr>
            <a:srgbClr val="F26B43"/>
          </p15:clr>
        </p15:guide>
        <p15:guide id="2" pos="288">
          <p15:clr>
            <a:srgbClr val="F26B43"/>
          </p15:clr>
        </p15:guide>
        <p15:guide id="3" orient="horz" pos="288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0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:notes"/>
          <p:cNvSpPr/>
          <p:nvPr>
            <p:ph idx="2" type="sldImg"/>
          </p:nvPr>
        </p:nvSpPr>
        <p:spPr>
          <a:xfrm>
            <a:off x="1069975" y="481013"/>
            <a:ext cx="4883150" cy="2747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/>
          <p:nvPr>
            <p:ph idx="2" type="sldImg"/>
          </p:nvPr>
        </p:nvSpPr>
        <p:spPr>
          <a:xfrm>
            <a:off x="1066800" y="481013"/>
            <a:ext cx="4876800" cy="27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2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54" name="Google Shape;54;p2:notes"/>
          <p:cNvSpPr txBox="1"/>
          <p:nvPr>
            <p:ph idx="12" type="sldNum"/>
          </p:nvPr>
        </p:nvSpPr>
        <p:spPr>
          <a:xfrm>
            <a:off x="5020466" y="8944015"/>
            <a:ext cx="1543016" cy="2433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75" lIns="91575" spcFirstLastPara="1" rIns="91575" wrap="square" tIns="45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0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3:notes"/>
          <p:cNvSpPr/>
          <p:nvPr>
            <p:ph idx="2" type="sldImg"/>
          </p:nvPr>
        </p:nvSpPr>
        <p:spPr>
          <a:xfrm>
            <a:off x="1069975" y="481013"/>
            <a:ext cx="4883150" cy="2747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/>
          <p:nvPr>
            <p:ph idx="2" type="sldImg"/>
          </p:nvPr>
        </p:nvSpPr>
        <p:spPr>
          <a:xfrm>
            <a:off x="350838" y="277813"/>
            <a:ext cx="6308725" cy="3549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5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/>
          <p:nvPr>
            <p:ph idx="2" type="sldImg"/>
          </p:nvPr>
        </p:nvSpPr>
        <p:spPr>
          <a:xfrm>
            <a:off x="350838" y="277813"/>
            <a:ext cx="6308725" cy="3549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4f46778a98_0_0:notes"/>
          <p:cNvSpPr/>
          <p:nvPr>
            <p:ph idx="2" type="sldImg"/>
          </p:nvPr>
        </p:nvSpPr>
        <p:spPr>
          <a:xfrm>
            <a:off x="350838" y="277813"/>
            <a:ext cx="6308700" cy="354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g24f46778a98_0_0:notes"/>
          <p:cNvSpPr txBox="1"/>
          <p:nvPr>
            <p:ph idx="1" type="body"/>
          </p:nvPr>
        </p:nvSpPr>
        <p:spPr>
          <a:xfrm>
            <a:off x="458027" y="3502677"/>
            <a:ext cx="6105600" cy="52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0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6:notes"/>
          <p:cNvSpPr/>
          <p:nvPr>
            <p:ph idx="2" type="sldImg"/>
          </p:nvPr>
        </p:nvSpPr>
        <p:spPr>
          <a:xfrm>
            <a:off x="1069975" y="481013"/>
            <a:ext cx="4883150" cy="2747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f46778a98_0_13:notes"/>
          <p:cNvSpPr txBox="1"/>
          <p:nvPr>
            <p:ph idx="1" type="body"/>
          </p:nvPr>
        </p:nvSpPr>
        <p:spPr>
          <a:xfrm>
            <a:off x="458027" y="3502677"/>
            <a:ext cx="6105600" cy="5288700"/>
          </a:xfrm>
          <a:prstGeom prst="rect">
            <a:avLst/>
          </a:prstGeom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0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24f46778a98_0_13:notes"/>
          <p:cNvSpPr/>
          <p:nvPr>
            <p:ph idx="2" type="sldImg"/>
          </p:nvPr>
        </p:nvSpPr>
        <p:spPr>
          <a:xfrm>
            <a:off x="1069975" y="481013"/>
            <a:ext cx="4883100" cy="274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30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7:notes"/>
          <p:cNvSpPr/>
          <p:nvPr>
            <p:ph idx="2" type="sldImg"/>
          </p:nvPr>
        </p:nvSpPr>
        <p:spPr>
          <a:xfrm>
            <a:off x="1069975" y="481013"/>
            <a:ext cx="4883150" cy="2747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/>
          <p:nvPr>
            <p:ph idx="2" type="sldImg"/>
          </p:nvPr>
        </p:nvSpPr>
        <p:spPr>
          <a:xfrm>
            <a:off x="1069975" y="481013"/>
            <a:ext cx="4883150" cy="2747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05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Geotab+TMO support mixed fleets (vehicles, construction machinery and critical assets) from a singular Geotab platform. Working directly with the businesses, Geotab+TMO will make the best recommendations that help you meet your fleet compliance needs, while avoiding risk. Flexible solutions can include our IOX products that extend functionality (IOX-GOTALK) and help to promote safety and risk reduction (dash cams and asset trackers). Together, Geotab+TMO help companies with the best telematics solutions that meets their needs and supports their growth.</a:t>
            </a:r>
            <a:endParaRPr/>
          </a:p>
        </p:txBody>
      </p:sp>
      <p:sp>
        <p:nvSpPr>
          <p:cNvPr id="125" name="Google Shape;125;p8:notes"/>
          <p:cNvSpPr txBox="1"/>
          <p:nvPr>
            <p:ph idx="12" type="sldNum"/>
          </p:nvPr>
        </p:nvSpPr>
        <p:spPr>
          <a:xfrm>
            <a:off x="5020466" y="8944015"/>
            <a:ext cx="1543016" cy="2433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75" lIns="91575" spcFirstLastPara="1" rIns="91575" wrap="square" tIns="45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/>
          <p:nvPr>
            <p:ph idx="2" type="sldImg"/>
          </p:nvPr>
        </p:nvSpPr>
        <p:spPr>
          <a:xfrm>
            <a:off x="350838" y="277813"/>
            <a:ext cx="6308725" cy="3549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9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/>
              <a:t>systems which is quickly becoming key for companies looking for smart building technologies.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/>
          <p:nvPr>
            <p:ph idx="2" type="sldImg"/>
          </p:nvPr>
        </p:nvSpPr>
        <p:spPr>
          <a:xfrm>
            <a:off x="1069975" y="481013"/>
            <a:ext cx="4883150" cy="2747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10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61" name="Google Shape;161;p10:notes"/>
          <p:cNvSpPr txBox="1"/>
          <p:nvPr>
            <p:ph idx="12" type="sldNum"/>
          </p:nvPr>
        </p:nvSpPr>
        <p:spPr>
          <a:xfrm>
            <a:off x="5020466" y="8944015"/>
            <a:ext cx="1543016" cy="2433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75" lIns="91575" spcFirstLastPara="1" rIns="91575" wrap="square" tIns="45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1069975" y="481013"/>
            <a:ext cx="4883150" cy="2747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1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70" name="Google Shape;170;p11:notes"/>
          <p:cNvSpPr txBox="1"/>
          <p:nvPr>
            <p:ph idx="12" type="sldNum"/>
          </p:nvPr>
        </p:nvSpPr>
        <p:spPr>
          <a:xfrm>
            <a:off x="5020466" y="8944015"/>
            <a:ext cx="1543016" cy="2433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75" lIns="91575" spcFirstLastPara="1" rIns="91575" wrap="square" tIns="45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1069975" y="481013"/>
            <a:ext cx="4883150" cy="27479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2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87" name="Google Shape;187;p12:notes"/>
          <p:cNvSpPr txBox="1"/>
          <p:nvPr>
            <p:ph idx="12" type="sldNum"/>
          </p:nvPr>
        </p:nvSpPr>
        <p:spPr>
          <a:xfrm>
            <a:off x="5020466" y="8944015"/>
            <a:ext cx="1543016" cy="2433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75" lIns="91575" spcFirstLastPara="1" rIns="91575" wrap="square" tIns="45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:notes"/>
          <p:cNvSpPr/>
          <p:nvPr>
            <p:ph idx="2" type="sldImg"/>
          </p:nvPr>
        </p:nvSpPr>
        <p:spPr>
          <a:xfrm>
            <a:off x="1066800" y="481013"/>
            <a:ext cx="4876800" cy="27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9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>
                <a:solidFill>
                  <a:srgbClr val="000000"/>
                </a:solidFill>
              </a:rPr>
              <a:t>Why T-Mobile?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SzPts val="1200"/>
              <a:buChar char="▪"/>
            </a:pPr>
            <a:r>
              <a:rPr lang="en-US" sz="1200">
                <a:solidFill>
                  <a:srgbClr val="000000"/>
                </a:solidFill>
              </a:rPr>
              <a:t>We consult with you to architect an IoT solution that accomplishes your desired goals.</a:t>
            </a:r>
            <a:endParaRPr sz="1200"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SzPts val="1200"/>
              <a:buChar char="▪"/>
            </a:pPr>
            <a:r>
              <a:rPr lang="en-US" sz="1200">
                <a:solidFill>
                  <a:srgbClr val="000000"/>
                </a:solidFill>
              </a:rPr>
              <a:t>While we are the 5G network leader, we deploy multiple network technologies to ensure your IoT solution does not lose connectivity</a:t>
            </a:r>
            <a:endParaRPr sz="1200"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SzPts val="1200"/>
              <a:buChar char="▪"/>
            </a:pPr>
            <a:r>
              <a:rPr lang="en-US" sz="1200">
                <a:solidFill>
                  <a:srgbClr val="000000"/>
                </a:solidFill>
              </a:rPr>
              <a:t>We leverage our industry-leading customer experience to design and implement IoT initiatives for customers of all sizes across multiple industries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0075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000000"/>
                </a:solidFill>
              </a:rPr>
              <a:t>We offer </a:t>
            </a:r>
            <a:r>
              <a:rPr lang="en-US" sz="1200"/>
              <a:t>a suite of solutions, from ready-to-deploy to custom applications, so you get a tested IoT solution that drives value to your business.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At the end of day, we </a:t>
            </a:r>
            <a:r>
              <a:rPr lang="en-US" sz="1200">
                <a:solidFill>
                  <a:srgbClr val="000000"/>
                </a:solidFill>
              </a:rPr>
              <a:t>take the guesswork out of creating and deploying an IoT strategy, simplifying the journey so you can fuel your growth.</a:t>
            </a:r>
            <a:endParaRPr sz="1200"/>
          </a:p>
        </p:txBody>
      </p:sp>
      <p:sp>
        <p:nvSpPr>
          <p:cNvPr id="195" name="Google Shape;195;p19:notes"/>
          <p:cNvSpPr txBox="1"/>
          <p:nvPr>
            <p:ph idx="12" type="sldNum"/>
          </p:nvPr>
        </p:nvSpPr>
        <p:spPr>
          <a:xfrm>
            <a:off x="5020466" y="8944015"/>
            <a:ext cx="1543016" cy="2433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75" lIns="91575" spcFirstLastPara="1" rIns="91575" wrap="square" tIns="45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:notes"/>
          <p:cNvSpPr/>
          <p:nvPr>
            <p:ph idx="2" type="sldImg"/>
          </p:nvPr>
        </p:nvSpPr>
        <p:spPr>
          <a:xfrm>
            <a:off x="1066800" y="481013"/>
            <a:ext cx="4876800" cy="27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4:notes"/>
          <p:cNvSpPr txBox="1"/>
          <p:nvPr>
            <p:ph idx="1" type="body"/>
          </p:nvPr>
        </p:nvSpPr>
        <p:spPr>
          <a:xfrm>
            <a:off x="458027" y="3502677"/>
            <a:ext cx="6105455" cy="5288733"/>
          </a:xfrm>
          <a:prstGeom prst="rect">
            <a:avLst/>
          </a:prstGeom>
          <a:noFill/>
          <a:ln>
            <a:noFill/>
          </a:ln>
        </p:spPr>
        <p:txBody>
          <a:bodyPr anchorCtr="0" anchor="t" bIns="93525" lIns="187075" spcFirstLastPara="1" rIns="187075" wrap="square" tIns="93525">
            <a:noAutofit/>
          </a:bodyPr>
          <a:lstStyle/>
          <a:p>
            <a:pPr indent="-95250" lvl="0" marL="17145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14" name="Google Shape;214;p14:notes"/>
          <p:cNvSpPr txBox="1"/>
          <p:nvPr>
            <p:ph idx="12" type="sldNum"/>
          </p:nvPr>
        </p:nvSpPr>
        <p:spPr>
          <a:xfrm>
            <a:off x="5020466" y="8944015"/>
            <a:ext cx="1543016" cy="2433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75" lIns="91575" spcFirstLastPara="1" rIns="91575" wrap="square" tIns="457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FB Blank Dark">
  <p:cSld name="TFB Blank Dark">
    <p:bg>
      <p:bgPr>
        <a:solidFill>
          <a:schemeClr val="dk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Logo&#10;&#10;Description automatically generated with medium confidence"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731" y="320336"/>
            <a:ext cx="1505626" cy="467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FB Half Title Text White">
  <p:cSld name="TFB Half Title Text White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Google Shape;14;p3"/>
          <p:cNvCxnSpPr/>
          <p:nvPr/>
        </p:nvCxnSpPr>
        <p:spPr>
          <a:xfrm>
            <a:off x="-12357" y="1879290"/>
            <a:ext cx="753762" cy="0"/>
          </a:xfrm>
          <a:prstGeom prst="straightConnector1">
            <a:avLst/>
          </a:prstGeom>
          <a:noFill/>
          <a:ln cap="flat" cmpd="sng" w="57150">
            <a:solidFill>
              <a:srgbClr val="E2007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838201" y="1616409"/>
            <a:ext cx="53949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838200" y="3016250"/>
            <a:ext cx="5394325" cy="31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E20074"/>
              </a:buClr>
              <a:buSzPts val="1800"/>
              <a:buFont typeface="Noto Sans Symbols"/>
              <a:buChar char="▪"/>
              <a:defRPr b="0" i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20074"/>
              </a:buClr>
              <a:buSzPts val="1800"/>
              <a:buFont typeface="Noto Sans Symbols"/>
              <a:buChar char="▪"/>
              <a:defRPr b="0" i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hape&#10;&#10;Description automatically generated with medium confidence"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8020" y="283613"/>
            <a:ext cx="1721918" cy="534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>
        <p15:guide id="1" pos="479">
          <p15:clr>
            <a:srgbClr val="FBAE40"/>
          </p15:clr>
        </p15:guide>
        <p15:guide id="2" pos="52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Dark">
  <p:cSld name="Blank Dark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Logo&#10;&#10;Description automatically generated with medium confidence" id="21" name="Google Shape;2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905739" y="2439838"/>
            <a:ext cx="6377347" cy="1978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FB Half Title Text White">
  <p:cSld name="2_TFB Half Title Text White"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6780213" y="0"/>
            <a:ext cx="540861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" name="Google Shape;24;p5"/>
          <p:cNvCxnSpPr/>
          <p:nvPr/>
        </p:nvCxnSpPr>
        <p:spPr>
          <a:xfrm>
            <a:off x="-12357" y="1879290"/>
            <a:ext cx="753762" cy="0"/>
          </a:xfrm>
          <a:prstGeom prst="straightConnector1">
            <a:avLst/>
          </a:prstGeom>
          <a:noFill/>
          <a:ln cap="flat" cmpd="sng" w="57150">
            <a:solidFill>
              <a:srgbClr val="E2007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" name="Google Shape;25;p5"/>
          <p:cNvSpPr txBox="1"/>
          <p:nvPr>
            <p:ph type="title"/>
          </p:nvPr>
        </p:nvSpPr>
        <p:spPr>
          <a:xfrm>
            <a:off x="838201" y="1616409"/>
            <a:ext cx="53949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838200" y="3016250"/>
            <a:ext cx="5394325" cy="31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E20074"/>
              </a:buClr>
              <a:buSzPts val="1800"/>
              <a:buFont typeface="Noto Sans Symbols"/>
              <a:buChar char="▪"/>
              <a:defRPr b="0" i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20074"/>
              </a:buClr>
              <a:buSzPts val="1800"/>
              <a:buFont typeface="Noto Sans Symbols"/>
              <a:buChar char="▪"/>
              <a:defRPr b="0" i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hape&#10;&#10;Description automatically generated with medium confidence" id="28" name="Google Shape;2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8020" y="283613"/>
            <a:ext cx="1721918" cy="534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>
        <p15:guide id="1" pos="479">
          <p15:clr>
            <a:srgbClr val="FBAE40"/>
          </p15:clr>
        </p15:guide>
        <p15:guide id="2" pos="52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FB Blank White">
  <p:cSld name="TFB Blank White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hape&#10;&#10;Description automatically generated with medium confidence" id="31" name="Google Shape;3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8020" y="283613"/>
            <a:ext cx="1721918" cy="534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 Magenta">
  <p:cSld name="1_Blank Magenta">
    <p:bg>
      <p:bgPr>
        <a:solidFill>
          <a:schemeClr val="accen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/>
        </p:nvSpPr>
        <p:spPr>
          <a:xfrm>
            <a:off x="5177118" y="2292689"/>
            <a:ext cx="462578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Logo&#10;&#10;Description automatically generated with medium confidence" id="35" name="Google Shape;3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731" y="292257"/>
            <a:ext cx="1603965" cy="497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FB Title Text">
  <p:cSld name="TFB Title Text"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8201" y="378455"/>
            <a:ext cx="1111110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8200" y="1603718"/>
            <a:ext cx="11111109" cy="41359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Noto Sans Symbols"/>
              <a:buChar char="▪"/>
              <a:defRPr b="0" i="0" sz="2400"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Noto Sans Symbols"/>
              <a:buChar char="▪"/>
              <a:defRPr b="0" i="0" sz="24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9" name="Google Shape;39;p8"/>
          <p:cNvCxnSpPr/>
          <p:nvPr/>
        </p:nvCxnSpPr>
        <p:spPr>
          <a:xfrm>
            <a:off x="-12357" y="641336"/>
            <a:ext cx="753762" cy="0"/>
          </a:xfrm>
          <a:prstGeom prst="straightConnector1">
            <a:avLst/>
          </a:prstGeom>
          <a:noFill/>
          <a:ln cap="flat" cmpd="sng" w="57150">
            <a:solidFill>
              <a:srgbClr val="E2007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hape&#10;&#10;Description automatically generated with medium confidence" id="41" name="Google Shape;41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8200" y="6071966"/>
            <a:ext cx="1721918" cy="534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1"/>
          <p:cNvSpPr txBox="1"/>
          <p:nvPr>
            <p:ph type="title"/>
          </p:nvPr>
        </p:nvSpPr>
        <p:spPr>
          <a:xfrm>
            <a:off x="838200" y="365125"/>
            <a:ext cx="105124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838200" y="1825625"/>
            <a:ext cx="105124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ransition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79">
          <p15:clr>
            <a:srgbClr val="F26B43"/>
          </p15:clr>
        </p15:guide>
        <p15:guide id="2" pos="7199">
          <p15:clr>
            <a:srgbClr val="F26B43"/>
          </p15:clr>
        </p15:guide>
        <p15:guide id="3" pos="3839">
          <p15:clr>
            <a:srgbClr val="F26B43"/>
          </p15:clr>
        </p15:guide>
        <p15:guide id="4" orient="horz" pos="240">
          <p15:clr>
            <a:srgbClr val="F26B43"/>
          </p15:clr>
        </p15:guide>
        <p15:guide id="5" orient="horz" pos="4080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pos="4271">
          <p15:clr>
            <a:srgbClr val="F26B43"/>
          </p15:clr>
        </p15:guide>
        <p15:guide id="8" pos="7439">
          <p15:clr>
            <a:srgbClr val="F26B43"/>
          </p15:clr>
        </p15:guide>
        <p15:guide id="9" pos="451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18.png"/><Relationship Id="rId10" Type="http://schemas.openxmlformats.org/officeDocument/2006/relationships/image" Target="../media/image16.png"/><Relationship Id="rId9" Type="http://schemas.openxmlformats.org/officeDocument/2006/relationships/image" Target="../media/image17.png"/><Relationship Id="rId5" Type="http://schemas.openxmlformats.org/officeDocument/2006/relationships/image" Target="../media/image28.png"/><Relationship Id="rId6" Type="http://schemas.openxmlformats.org/officeDocument/2006/relationships/image" Target="../media/image26.png"/><Relationship Id="rId7" Type="http://schemas.openxmlformats.org/officeDocument/2006/relationships/image" Target="../media/image23.png"/><Relationship Id="rId8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" name="Google Shape;47;p9"/>
          <p:cNvSpPr txBox="1"/>
          <p:nvPr/>
        </p:nvSpPr>
        <p:spPr>
          <a:xfrm>
            <a:off x="787802" y="2933082"/>
            <a:ext cx="5820032" cy="10423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Geotab GO9 Rugged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 Presentation </a:t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9"/>
          <p:cNvSpPr txBox="1"/>
          <p:nvPr/>
        </p:nvSpPr>
        <p:spPr>
          <a:xfrm>
            <a:off x="787802" y="6454726"/>
            <a:ext cx="6601522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T-Mobile, the T logo, Magenta, and the magenta color are registered trademarks of Deutsche Telekom AG. © 2021 T-Mobile USA, Inc. 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49" name="Google Shape;4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802" y="5053929"/>
            <a:ext cx="1460272" cy="667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9"/>
          <p:cNvPicPr preferRelativeResize="0"/>
          <p:nvPr/>
        </p:nvPicPr>
        <p:blipFill rotWithShape="1">
          <a:blip r:embed="rId4">
            <a:alphaModFix/>
          </a:blip>
          <a:srcRect b="0" l="48755" r="10826" t="0"/>
          <a:stretch/>
        </p:blipFill>
        <p:spPr>
          <a:xfrm>
            <a:off x="6974808" y="0"/>
            <a:ext cx="521401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title"/>
          </p:nvPr>
        </p:nvSpPr>
        <p:spPr>
          <a:xfrm>
            <a:off x="838201" y="1616409"/>
            <a:ext cx="604837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Off Highway Telematics Market</a:t>
            </a:r>
            <a:endParaRPr/>
          </a:p>
        </p:txBody>
      </p:sp>
      <p:sp>
        <p:nvSpPr>
          <p:cNvPr id="57" name="Google Shape;57;p10"/>
          <p:cNvSpPr txBox="1"/>
          <p:nvPr/>
        </p:nvSpPr>
        <p:spPr>
          <a:xfrm>
            <a:off x="838201" y="2931431"/>
            <a:ext cx="5640300" cy="3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0074"/>
              </a:buClr>
              <a:buSzPts val="1650"/>
              <a:buFont typeface="Noto Sans Symbols"/>
              <a:buNone/>
            </a:pPr>
            <a:r>
              <a:rPr b="0" i="0" lang="en-US" sz="165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Compound annual growth rate (CAGR) of 17.8%*</a:t>
            </a:r>
            <a:endParaRPr b="0" i="0" sz="9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E20074"/>
              </a:buClr>
              <a:buSzPts val="1800"/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“The top-10 equipment manufacturers offering telematics together account for more than 70%  of the total number of off-highway vehicle telematics systems in use across the construction, mining, agriculture and forestry sectors globally.”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E20074"/>
              </a:buClr>
              <a:buSzPts val="1800"/>
              <a:buFont typeface="Noto Sans Symbols"/>
              <a:buNone/>
            </a:pPr>
            <a:r>
              <a:rPr b="1" i="0" lang="en-US" sz="18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Rickard Andersson, </a:t>
            </a:r>
            <a:br>
              <a:rPr b="0" i="0" lang="en-US" sz="1800" u="none" cap="none" strike="noStrik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Principal Analyst, Berg Insight.</a:t>
            </a:r>
            <a:endParaRPr b="1" i="0" sz="1600" u="none" cap="none" strike="noStrike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oogle Shape;58;p10"/>
          <p:cNvGrpSpPr/>
          <p:nvPr/>
        </p:nvGrpSpPr>
        <p:grpSpPr>
          <a:xfrm>
            <a:off x="7008053" y="2255420"/>
            <a:ext cx="4952987" cy="3500683"/>
            <a:chOff x="4633650" y="1997200"/>
            <a:chExt cx="4130400" cy="2919293"/>
          </a:xfrm>
        </p:grpSpPr>
        <p:sp>
          <p:nvSpPr>
            <p:cNvPr id="59" name="Google Shape;59;p10"/>
            <p:cNvSpPr/>
            <p:nvPr/>
          </p:nvSpPr>
          <p:spPr>
            <a:xfrm>
              <a:off x="4633650" y="1997200"/>
              <a:ext cx="4130400" cy="2872800"/>
            </a:xfrm>
            <a:prstGeom prst="roundRect">
              <a:avLst>
                <a:gd fmla="val 5364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171450" rotWithShape="0" algn="bl" dir="5460000" dist="38100">
                <a:srgbClr val="000000">
                  <a:alpha val="12941"/>
                </a:srgbClr>
              </a:outerShdw>
            </a:effectLst>
          </p:spPr>
          <p:txBody>
            <a:bodyPr anchorCtr="0" anchor="ctr" bIns="121850" lIns="121850" spcFirstLastPara="1" rIns="121850" wrap="square" tIns="121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0" name="Google Shape;60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36820" y="2043594"/>
              <a:ext cx="4126832" cy="28728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11"/>
          <p:cNvSpPr txBox="1"/>
          <p:nvPr/>
        </p:nvSpPr>
        <p:spPr>
          <a:xfrm>
            <a:off x="787802" y="6454726"/>
            <a:ext cx="6601522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T-Mobile, the T logo, Magenta, and the magenta color are registered trademarks of Deutsche Telekom AG. © 2021 T-Mobile USA, Inc. 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67" name="Google Shape;6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802" y="5053929"/>
            <a:ext cx="1460272" cy="667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/>
          <p:cNvPicPr preferRelativeResize="0"/>
          <p:nvPr/>
        </p:nvPicPr>
        <p:blipFill rotWithShape="1">
          <a:blip r:embed="rId4">
            <a:alphaModFix/>
          </a:blip>
          <a:srcRect b="0" l="48755" r="10826" t="0"/>
          <a:stretch/>
        </p:blipFill>
        <p:spPr>
          <a:xfrm>
            <a:off x="6974808" y="0"/>
            <a:ext cx="521401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1"/>
          <p:cNvSpPr txBox="1"/>
          <p:nvPr/>
        </p:nvSpPr>
        <p:spPr>
          <a:xfrm>
            <a:off x="787802" y="2933082"/>
            <a:ext cx="5820032" cy="10423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Geotab GO9 Rugged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Section 1: Product Benefits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2"/>
          <p:cNvGrpSpPr/>
          <p:nvPr/>
        </p:nvGrpSpPr>
        <p:grpSpPr>
          <a:xfrm>
            <a:off x="6168288" y="1973138"/>
            <a:ext cx="6020537" cy="3762836"/>
            <a:chOff x="5148801" y="1977150"/>
            <a:chExt cx="3995205" cy="2497003"/>
          </a:xfrm>
        </p:grpSpPr>
        <p:pic>
          <p:nvPicPr>
            <p:cNvPr id="75" name="Google Shape;75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48801" y="1977150"/>
              <a:ext cx="3995205" cy="24970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694850" y="3971950"/>
              <a:ext cx="903101" cy="4120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" name="Google Shape;77;p12"/>
          <p:cNvSpPr txBox="1"/>
          <p:nvPr/>
        </p:nvSpPr>
        <p:spPr>
          <a:xfrm>
            <a:off x="845100" y="1511825"/>
            <a:ext cx="9223200" cy="10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24477B"/>
                </a:solidFill>
                <a:latin typeface="Roboto"/>
                <a:ea typeface="Roboto"/>
                <a:cs typeface="Roboto"/>
                <a:sym typeface="Roboto"/>
              </a:rPr>
              <a:t>A leading ruggedized telematics device</a:t>
            </a:r>
            <a:endParaRPr b="1" sz="2600">
              <a:solidFill>
                <a:srgbClr val="24477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78D3"/>
                </a:solidFill>
                <a:latin typeface="Roboto Medium"/>
                <a:ea typeface="Roboto Medium"/>
                <a:cs typeface="Roboto Medium"/>
                <a:sym typeface="Roboto Medium"/>
              </a:rPr>
              <a:t>Reliability in all environments</a:t>
            </a:r>
            <a:endParaRPr sz="2200">
              <a:solidFill>
                <a:srgbClr val="0078D3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78" name="Google Shape;78;p12"/>
          <p:cNvSpPr txBox="1"/>
          <p:nvPr/>
        </p:nvSpPr>
        <p:spPr>
          <a:xfrm>
            <a:off x="845100" y="2513622"/>
            <a:ext cx="6372300" cy="16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The</a:t>
            </a:r>
            <a:r>
              <a:rPr lang="en-US" sz="1600">
                <a:solidFill>
                  <a:srgbClr val="00AEE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-US" sz="1600">
                <a:solidFill>
                  <a:srgbClr val="00AEEF"/>
                </a:solidFill>
                <a:latin typeface="Roboto"/>
                <a:ea typeface="Roboto"/>
                <a:cs typeface="Roboto"/>
                <a:sym typeface="Roboto"/>
              </a:rPr>
              <a:t>GO9 RUGGED</a:t>
            </a: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 is built for harsh conditions and external installation. </a:t>
            </a:r>
            <a:endParaRPr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Track valuable assets, increase equipment uptime and lower operating costs with Geotab’s innovative open platform. </a:t>
            </a:r>
            <a:endParaRPr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2"/>
          <p:cNvSpPr txBox="1"/>
          <p:nvPr/>
        </p:nvSpPr>
        <p:spPr>
          <a:xfrm>
            <a:off x="845100" y="3624082"/>
            <a:ext cx="2359200" cy="21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Ideal for</a:t>
            </a:r>
            <a:endParaRPr b="1"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078D3"/>
              </a:buClr>
              <a:buSzPts val="1600"/>
              <a:buFont typeface="Roboto"/>
              <a:buChar char="+"/>
            </a:pP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Heavy equipment</a:t>
            </a:r>
            <a:endParaRPr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078D3"/>
              </a:buClr>
              <a:buSzPts val="1600"/>
              <a:buFont typeface="Roboto"/>
              <a:buChar char="+"/>
            </a:pP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Construction</a:t>
            </a:r>
            <a:endParaRPr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078D3"/>
              </a:buClr>
              <a:buSzPts val="1600"/>
              <a:buFont typeface="Roboto"/>
              <a:buChar char="+"/>
            </a:pP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Utilities</a:t>
            </a:r>
            <a:endParaRPr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78D3"/>
              </a:buClr>
              <a:buSzPts val="1600"/>
              <a:buFont typeface="Roboto"/>
              <a:buChar char="+"/>
            </a:pP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Oil, gas, mining</a:t>
            </a:r>
            <a:endParaRPr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2"/>
          <p:cNvSpPr txBox="1"/>
          <p:nvPr/>
        </p:nvSpPr>
        <p:spPr>
          <a:xfrm>
            <a:off x="3345587" y="3983952"/>
            <a:ext cx="2156700" cy="14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78D3"/>
              </a:buClr>
              <a:buSzPts val="1600"/>
              <a:buFont typeface="Roboto"/>
              <a:buChar char="+"/>
            </a:pP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Agriculture</a:t>
            </a:r>
            <a:endParaRPr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078D3"/>
              </a:buClr>
              <a:buSzPts val="1600"/>
              <a:buFont typeface="Roboto"/>
              <a:buChar char="+"/>
            </a:pP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Powered assets</a:t>
            </a:r>
            <a:endParaRPr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78D3"/>
              </a:buClr>
              <a:buSzPts val="1600"/>
              <a:buFont typeface="Roboto"/>
              <a:buChar char="+"/>
            </a:pPr>
            <a:r>
              <a:rPr lang="en-US" sz="1600">
                <a:solidFill>
                  <a:srgbClr val="66788C"/>
                </a:solidFill>
                <a:latin typeface="Roboto"/>
                <a:ea typeface="Roboto"/>
                <a:cs typeface="Roboto"/>
                <a:sym typeface="Roboto"/>
              </a:rPr>
              <a:t>Trailers and generators</a:t>
            </a:r>
            <a:endParaRPr sz="1600">
              <a:solidFill>
                <a:srgbClr val="66788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/>
        </p:nvSpPr>
        <p:spPr>
          <a:xfrm>
            <a:off x="1130012" y="2866089"/>
            <a:ext cx="4964400" cy="37459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73050" lvl="0" marL="31572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Heavy equipment (yellow iron)</a:t>
            </a:r>
            <a:endParaRPr/>
          </a:p>
          <a:p>
            <a:pPr indent="-2730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Subcompact equipment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(skid steers and mini excavators)</a:t>
            </a:r>
            <a:endParaRPr/>
          </a:p>
          <a:p>
            <a:pPr indent="-2730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Aerial Work Platforms (Genie, JLG, etc.)</a:t>
            </a:r>
            <a:endParaRPr/>
          </a:p>
          <a:p>
            <a:pPr indent="-2730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Generators</a:t>
            </a:r>
            <a:endParaRPr/>
          </a:p>
          <a:p>
            <a:pPr indent="-2730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Compressors</a:t>
            </a:r>
            <a:endParaRPr/>
          </a:p>
          <a:p>
            <a:pPr indent="-2730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Scissor lifts</a:t>
            </a:r>
            <a:endParaRPr/>
          </a:p>
          <a:p>
            <a:pPr indent="-2730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Pumps</a:t>
            </a:r>
            <a:endParaRPr/>
          </a:p>
          <a:p>
            <a:pPr indent="-2730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Anything using diesel</a:t>
            </a:r>
            <a:endParaRPr/>
          </a:p>
          <a:p>
            <a:pPr indent="-2730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E10074"/>
              </a:buClr>
              <a:buSzPts val="12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Miscellaneous on-road construction equipment</a:t>
            </a:r>
            <a:endParaRPr/>
          </a:p>
        </p:txBody>
      </p:sp>
      <p:sp>
        <p:nvSpPr>
          <p:cNvPr id="86" name="Google Shape;86;p13"/>
          <p:cNvSpPr txBox="1"/>
          <p:nvPr>
            <p:ph type="title"/>
          </p:nvPr>
        </p:nvSpPr>
        <p:spPr>
          <a:xfrm>
            <a:off x="838201" y="1616409"/>
            <a:ext cx="60483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Optimized to work with assets in harsh conditions </a:t>
            </a:r>
            <a:endParaRPr/>
          </a:p>
        </p:txBody>
      </p:sp>
      <p:pic>
        <p:nvPicPr>
          <p:cNvPr descr="A picture containing sky, transport, power shovel&#10;&#10;Description automatically generated" id="87" name="Google Shape;87;p13"/>
          <p:cNvPicPr preferRelativeResize="0"/>
          <p:nvPr/>
        </p:nvPicPr>
        <p:blipFill rotWithShape="1">
          <a:blip r:embed="rId3">
            <a:alphaModFix/>
          </a:blip>
          <a:srcRect b="0" l="16765" r="11271" t="0"/>
          <a:stretch/>
        </p:blipFill>
        <p:spPr>
          <a:xfrm>
            <a:off x="7081837" y="0"/>
            <a:ext cx="517683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838201" y="1616409"/>
            <a:ext cx="60483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/>
              <a:t>The GO9 Rugged - Highlights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3636"/>
              <a:buFont typeface="Arial"/>
              <a:buNone/>
            </a:pPr>
            <a:r>
              <a:rPr b="1" lang="en-US" sz="2200">
                <a:solidFill>
                  <a:srgbClr val="00AEFF"/>
                </a:solidFill>
                <a:latin typeface="Roboto"/>
                <a:ea typeface="Roboto"/>
                <a:cs typeface="Roboto"/>
                <a:sym typeface="Roboto"/>
              </a:rPr>
              <a:t>Stay connected – rain, snow or shine</a:t>
            </a:r>
            <a:r>
              <a:rPr lang="en-US" sz="2200">
                <a:solidFill>
                  <a:srgbClr val="00AEFF"/>
                </a:solidFill>
                <a:latin typeface="Roboto"/>
                <a:ea typeface="Roboto"/>
                <a:cs typeface="Roboto"/>
                <a:sym typeface="Roboto"/>
              </a:rPr>
              <a:t>​</a:t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444075" y="2199650"/>
            <a:ext cx="6717000" cy="48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-273050" lvl="0" marL="3257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Impact, water, and humidity resistant housing, IP68/69K rated.</a:t>
            </a:r>
            <a:endParaRPr sz="1100"/>
          </a:p>
          <a:p>
            <a:pPr indent="-273050" lvl="0" marL="3257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●"/>
            </a:pPr>
            <a:r>
              <a:rPr lang="en-US" sz="1500">
                <a:solidFill>
                  <a:schemeClr val="dk1"/>
                </a:solidFill>
              </a:rPr>
              <a:t>Operating temperatu</a:t>
            </a:r>
            <a:r>
              <a:rPr lang="en-US" sz="1500">
                <a:solidFill>
                  <a:schemeClr val="dk1"/>
                </a:solidFill>
              </a:rPr>
              <a:t>re: -40 to 85°C</a:t>
            </a:r>
            <a:endParaRPr sz="1500">
              <a:solidFill>
                <a:schemeClr val="dk1"/>
              </a:solidFill>
            </a:endParaRPr>
          </a:p>
          <a:p>
            <a:pPr indent="-273050" lvl="0" marL="3257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●"/>
            </a:pPr>
            <a:r>
              <a:rPr lang="en-US" sz="1500">
                <a:solidFill>
                  <a:schemeClr val="dk1"/>
                </a:solidFill>
              </a:rPr>
              <a:t>Accurate engine diagnostics - s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upport for most major engine protocols.</a:t>
            </a:r>
            <a:endParaRPr sz="1100"/>
          </a:p>
          <a:p>
            <a:pPr indent="-273050" lvl="0" marL="3257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IOX expandability (ID, operator notifications and more).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3050" lvl="0" marL="3257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Char char="●"/>
            </a:pPr>
            <a:r>
              <a:rPr lang="en-US" sz="1500">
                <a:solidFill>
                  <a:schemeClr val="dk1"/>
                </a:solidFill>
              </a:rPr>
              <a:t>Accident detection and notification</a:t>
            </a:r>
            <a:endParaRPr sz="1500">
              <a:solidFill>
                <a:schemeClr val="dk1"/>
              </a:solidFill>
            </a:endParaRPr>
          </a:p>
          <a:p>
            <a:pPr indent="-273050" lvl="0" marL="3257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●"/>
            </a:pPr>
            <a:r>
              <a:rPr lang="en-US" sz="1500">
                <a:solidFill>
                  <a:schemeClr val="dk1"/>
                </a:solidFill>
              </a:rPr>
              <a:t>Real-time equipment tracking</a:t>
            </a:r>
            <a:endParaRPr sz="1500">
              <a:solidFill>
                <a:schemeClr val="dk1"/>
              </a:solidFill>
            </a:endParaRPr>
          </a:p>
          <a:p>
            <a:pPr indent="-273050" lvl="0" marL="3257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Over-the-air firmware updates.</a:t>
            </a:r>
            <a:endParaRPr sz="1100"/>
          </a:p>
          <a:p>
            <a:pPr indent="-273050" lvl="0" marL="3257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External installation supported.</a:t>
            </a:r>
            <a:endParaRPr sz="1100"/>
          </a:p>
          <a:p>
            <a:pPr indent="-273050" lvl="0" marL="3257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4G LTE Connectivity, 4x more memory and 5x more RAM than previous GO devices</a:t>
            </a:r>
            <a:endParaRPr sz="1100"/>
          </a:p>
          <a:p>
            <a:pPr indent="-273050" lvl="0" marL="3257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200"/>
              <a:buFont typeface="Noto Sans Symbols"/>
              <a:buChar char="●"/>
            </a:pPr>
            <a:r>
              <a:rPr lang="en-US" sz="1500">
                <a:solidFill>
                  <a:schemeClr val="dk1"/>
                </a:solidFill>
              </a:rPr>
              <a:t>New global Navigation Satellite System (GNSS) module (GLONASS+GPS support)</a:t>
            </a:r>
            <a:endParaRPr sz="1500">
              <a:solidFill>
                <a:schemeClr val="dk1"/>
              </a:solidFill>
            </a:endParaRPr>
          </a:p>
        </p:txBody>
      </p:sp>
      <p:grpSp>
        <p:nvGrpSpPr>
          <p:cNvPr id="94" name="Google Shape;94;p14"/>
          <p:cNvGrpSpPr/>
          <p:nvPr/>
        </p:nvGrpSpPr>
        <p:grpSpPr>
          <a:xfrm>
            <a:off x="6168078" y="1973057"/>
            <a:ext cx="6020376" cy="3762732"/>
            <a:chOff x="5148801" y="1977150"/>
            <a:chExt cx="3995206" cy="2497001"/>
          </a:xfrm>
        </p:grpSpPr>
        <p:pic>
          <p:nvPicPr>
            <p:cNvPr id="95" name="Google Shape;95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48801" y="1977150"/>
              <a:ext cx="3995206" cy="24970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694850" y="3971950"/>
              <a:ext cx="903101" cy="4120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2" name="Google Shape;102;p15"/>
          <p:cNvSpPr txBox="1"/>
          <p:nvPr>
            <p:ph type="title"/>
          </p:nvPr>
        </p:nvSpPr>
        <p:spPr>
          <a:xfrm>
            <a:off x="838201" y="1616409"/>
            <a:ext cx="6048374" cy="119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IOX</a:t>
            </a:r>
            <a:r>
              <a:rPr lang="en-US"/>
              <a:t> </a:t>
            </a:r>
            <a:r>
              <a:rPr lang="en-US"/>
              <a:t>Expandability</a:t>
            </a:r>
            <a:endParaRPr/>
          </a:p>
        </p:txBody>
      </p:sp>
      <p:pic>
        <p:nvPicPr>
          <p:cNvPr id="103" name="Google Shape;10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9411" y="1692033"/>
            <a:ext cx="5290996" cy="232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803390" y="2224317"/>
            <a:ext cx="5291022" cy="44352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0" lvl="0" marL="3995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Unlimited flexibility to address changing fleet needs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Daisy chain up to 5 IOX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Hardware SDK lets partners create own unique IOX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Asset tracking using Bluetooth beacon monitoring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Donaldson Filter Minder and TPMS integrations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Europe: Vehicle inspections, Duty of Care,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vs. business use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6351546" y="3894073"/>
            <a:ext cx="5837279" cy="258292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-342900" lvl="0" marL="382851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Auxiliaries - 2 sets of 4 digital inputs</a:t>
            </a:r>
            <a:endParaRPr/>
          </a:p>
          <a:p>
            <a:pPr indent="-342900" lvl="0" marL="382851" marR="0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Add-on device integration through USB, RS-232,</a:t>
            </a:r>
            <a:br>
              <a:rPr b="0" i="0" lang="en-US" sz="18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and BLE protocols</a:t>
            </a:r>
            <a:endParaRPr/>
          </a:p>
          <a:p>
            <a:pPr indent="-342900" lvl="0" marL="382851" marR="0" rtl="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messaging (can monitor 2 CANs at once)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6"/>
          <p:cNvPicPr preferRelativeResize="0"/>
          <p:nvPr/>
        </p:nvPicPr>
        <p:blipFill rotWithShape="1">
          <a:blip r:embed="rId3">
            <a:alphaModFix/>
          </a:blip>
          <a:srcRect b="11673" l="2100" r="10379" t="19819"/>
          <a:stretch/>
        </p:blipFill>
        <p:spPr>
          <a:xfrm>
            <a:off x="-48900" y="2003212"/>
            <a:ext cx="11629699" cy="493098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 txBox="1"/>
          <p:nvPr>
            <p:ph idx="12" type="sldNum"/>
          </p:nvPr>
        </p:nvSpPr>
        <p:spPr>
          <a:xfrm>
            <a:off x="10773508" y="6477000"/>
            <a:ext cx="103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" name="Google Shape;112;p16"/>
          <p:cNvSpPr txBox="1"/>
          <p:nvPr>
            <p:ph type="title"/>
          </p:nvPr>
        </p:nvSpPr>
        <p:spPr>
          <a:xfrm>
            <a:off x="838201" y="1616409"/>
            <a:ext cx="6048300" cy="11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Benefits </a:t>
            </a:r>
            <a:r>
              <a:rPr lang="en-US"/>
              <a:t>of off-road tracking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17"/>
          <p:cNvSpPr txBox="1"/>
          <p:nvPr/>
        </p:nvSpPr>
        <p:spPr>
          <a:xfrm>
            <a:off x="787802" y="6454726"/>
            <a:ext cx="6601522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T-Mobile, the T logo, Magenta, and the magenta color are registered trademarks of Deutsche Telekom AG. © 2021 T-Mobile USA, Inc. 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119" name="Google Shape;11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802" y="5053929"/>
            <a:ext cx="1460272" cy="667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 rotWithShape="1">
          <a:blip r:embed="rId4">
            <a:alphaModFix/>
          </a:blip>
          <a:srcRect b="0" l="48755" r="10826" t="0"/>
          <a:stretch/>
        </p:blipFill>
        <p:spPr>
          <a:xfrm>
            <a:off x="6974808" y="0"/>
            <a:ext cx="521401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/>
          <p:nvPr/>
        </p:nvSpPr>
        <p:spPr>
          <a:xfrm>
            <a:off x="787802" y="2933082"/>
            <a:ext cx="5820032" cy="10423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Geotab GO9 Rugged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Section 2: Geotab Platform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/>
          <p:nvPr>
            <p:ph type="title"/>
          </p:nvPr>
        </p:nvSpPr>
        <p:spPr>
          <a:xfrm>
            <a:off x="838201" y="1616409"/>
            <a:ext cx="53949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Mixed</a:t>
            </a:r>
            <a:r>
              <a:rPr lang="en-US"/>
              <a:t> Fleet Strategy</a:t>
            </a:r>
            <a:endParaRPr/>
          </a:p>
        </p:txBody>
      </p:sp>
      <p:grpSp>
        <p:nvGrpSpPr>
          <p:cNvPr id="128" name="Google Shape;128;p18"/>
          <p:cNvGrpSpPr/>
          <p:nvPr/>
        </p:nvGrpSpPr>
        <p:grpSpPr>
          <a:xfrm>
            <a:off x="6248888" y="613408"/>
            <a:ext cx="5939938" cy="6040099"/>
            <a:chOff x="1978637" y="71334"/>
            <a:chExt cx="4883412" cy="4965758"/>
          </a:xfrm>
        </p:grpSpPr>
        <p:sp>
          <p:nvSpPr>
            <p:cNvPr id="129" name="Google Shape;129;p18"/>
            <p:cNvSpPr/>
            <p:nvPr/>
          </p:nvSpPr>
          <p:spPr>
            <a:xfrm rot="-2081266">
              <a:off x="3913420" y="1905189"/>
              <a:ext cx="1323660" cy="1321079"/>
            </a:xfrm>
            <a:prstGeom prst="ellipse">
              <a:avLst/>
            </a:prstGeom>
            <a:solidFill>
              <a:srgbClr val="EFF2F7"/>
            </a:solidFill>
            <a:ln>
              <a:noFill/>
            </a:ln>
          </p:spPr>
          <p:txBody>
            <a:bodyPr anchorCtr="0" anchor="ctr" bIns="60900" lIns="121850" spcFirstLastPara="1" rIns="121850" wrap="square" tIns="60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0" name="Google Shape;130;p18"/>
            <p:cNvGrpSpPr/>
            <p:nvPr/>
          </p:nvGrpSpPr>
          <p:grpSpPr>
            <a:xfrm>
              <a:off x="1978637" y="1202068"/>
              <a:ext cx="2407147" cy="2190413"/>
              <a:chOff x="1978637" y="1202068"/>
              <a:chExt cx="2407147" cy="2190413"/>
            </a:xfrm>
          </p:grpSpPr>
          <p:sp>
            <p:nvSpPr>
              <p:cNvPr id="131" name="Google Shape;131;p18"/>
              <p:cNvSpPr/>
              <p:nvPr/>
            </p:nvSpPr>
            <p:spPr>
              <a:xfrm rot="-2081187">
                <a:off x="2278971" y="1519484"/>
                <a:ext cx="1601327" cy="1555582"/>
              </a:xfrm>
              <a:custGeom>
                <a:rect b="b" l="l" r="r" t="t"/>
                <a:pathLst>
                  <a:path extrusionOk="0" h="240" w="246">
                    <a:moveTo>
                      <a:pt x="246" y="29"/>
                    </a:moveTo>
                    <a:cubicBezTo>
                      <a:pt x="241" y="19"/>
                      <a:pt x="235" y="9"/>
                      <a:pt x="228" y="0"/>
                    </a:cubicBezTo>
                    <a:cubicBezTo>
                      <a:pt x="111" y="25"/>
                      <a:pt x="19" y="120"/>
                      <a:pt x="0" y="240"/>
                    </a:cubicBezTo>
                    <a:cubicBezTo>
                      <a:pt x="11" y="237"/>
                      <a:pt x="22" y="234"/>
                      <a:pt x="34" y="232"/>
                    </a:cubicBezTo>
                    <a:cubicBezTo>
                      <a:pt x="56" y="128"/>
                      <a:pt x="140" y="46"/>
                      <a:pt x="246" y="29"/>
                    </a:cubicBezTo>
                    <a:close/>
                  </a:path>
                </a:pathLst>
              </a:custGeom>
              <a:solidFill>
                <a:srgbClr val="EFF2F7"/>
              </a:solidFill>
              <a:ln cap="flat" cmpd="sng" w="9525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18"/>
              <p:cNvSpPr/>
              <p:nvPr/>
            </p:nvSpPr>
            <p:spPr>
              <a:xfrm rot="-2081188">
                <a:off x="2605674" y="1601249"/>
                <a:ext cx="1541190" cy="1320966"/>
              </a:xfrm>
              <a:custGeom>
                <a:rect b="b" l="l" r="r" t="t"/>
                <a:pathLst>
                  <a:path extrusionOk="0" h="213" w="248">
                    <a:moveTo>
                      <a:pt x="142" y="213"/>
                    </a:moveTo>
                    <a:cubicBezTo>
                      <a:pt x="152" y="188"/>
                      <a:pt x="170" y="167"/>
                      <a:pt x="194" y="153"/>
                    </a:cubicBezTo>
                    <a:cubicBezTo>
                      <a:pt x="211" y="143"/>
                      <a:pt x="230" y="137"/>
                      <a:pt x="248" y="136"/>
                    </a:cubicBezTo>
                    <a:cubicBezTo>
                      <a:pt x="247" y="87"/>
                      <a:pt x="234" y="41"/>
                      <a:pt x="212" y="0"/>
                    </a:cubicBezTo>
                    <a:cubicBezTo>
                      <a:pt x="106" y="17"/>
                      <a:pt x="22" y="99"/>
                      <a:pt x="0" y="203"/>
                    </a:cubicBezTo>
                    <a:cubicBezTo>
                      <a:pt x="46" y="195"/>
                      <a:pt x="95" y="198"/>
                      <a:pt x="142" y="213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2700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18"/>
              <p:cNvSpPr txBox="1"/>
              <p:nvPr/>
            </p:nvSpPr>
            <p:spPr>
              <a:xfrm rot="-2372">
                <a:off x="2782198" y="1998373"/>
                <a:ext cx="1304400" cy="56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21850" lIns="121850" spcFirstLastPara="1" rIns="121850" wrap="square" tIns="12185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333" u="none" cap="none" strike="noStrik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Evaluation</a:t>
                </a:r>
                <a:endParaRPr b="0" i="0" sz="1333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34" name="Google Shape;134;p18"/>
            <p:cNvGrpSpPr/>
            <p:nvPr/>
          </p:nvGrpSpPr>
          <p:grpSpPr>
            <a:xfrm>
              <a:off x="2867111" y="2599927"/>
              <a:ext cx="2108006" cy="2437164"/>
              <a:chOff x="2867111" y="2599927"/>
              <a:chExt cx="2108006" cy="2437164"/>
            </a:xfrm>
          </p:grpSpPr>
          <p:sp>
            <p:nvSpPr>
              <p:cNvPr id="135" name="Google Shape;135;p18"/>
              <p:cNvSpPr/>
              <p:nvPr/>
            </p:nvSpPr>
            <p:spPr>
              <a:xfrm rot="-2081188">
                <a:off x="3325156" y="2966530"/>
                <a:ext cx="1061085" cy="1941128"/>
              </a:xfrm>
              <a:custGeom>
                <a:rect b="b" l="l" r="r" t="t"/>
                <a:pathLst>
                  <a:path extrusionOk="0" h="300" w="163">
                    <a:moveTo>
                      <a:pt x="32" y="39"/>
                    </a:moveTo>
                    <a:cubicBezTo>
                      <a:pt x="32" y="26"/>
                      <a:pt x="33" y="13"/>
                      <a:pt x="35" y="0"/>
                    </a:cubicBezTo>
                    <a:cubicBezTo>
                      <a:pt x="24" y="2"/>
                      <a:pt x="13" y="5"/>
                      <a:pt x="2" y="8"/>
                    </a:cubicBezTo>
                    <a:cubicBezTo>
                      <a:pt x="1" y="19"/>
                      <a:pt x="0" y="29"/>
                      <a:pt x="0" y="39"/>
                    </a:cubicBezTo>
                    <a:cubicBezTo>
                      <a:pt x="0" y="153"/>
                      <a:pt x="65" y="252"/>
                      <a:pt x="160" y="300"/>
                    </a:cubicBezTo>
                    <a:cubicBezTo>
                      <a:pt x="160" y="289"/>
                      <a:pt x="161" y="277"/>
                      <a:pt x="163" y="265"/>
                    </a:cubicBezTo>
                    <a:cubicBezTo>
                      <a:pt x="85" y="220"/>
                      <a:pt x="32" y="136"/>
                      <a:pt x="32" y="39"/>
                    </a:cubicBezTo>
                    <a:close/>
                  </a:path>
                </a:pathLst>
              </a:custGeom>
              <a:solidFill>
                <a:srgbClr val="EFF2F7"/>
              </a:solidFill>
              <a:ln cap="flat" cmpd="sng" w="9525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18"/>
              <p:cNvSpPr/>
              <p:nvPr/>
            </p:nvSpPr>
            <p:spPr>
              <a:xfrm rot="-2081187">
                <a:off x="3456358" y="2773799"/>
                <a:ext cx="1138968" cy="1690435"/>
              </a:xfrm>
              <a:custGeom>
                <a:rect b="b" l="l" r="r" t="t"/>
                <a:pathLst>
                  <a:path extrusionOk="0" h="273" w="183">
                    <a:moveTo>
                      <a:pt x="156" y="108"/>
                    </a:moveTo>
                    <a:cubicBezTo>
                      <a:pt x="139" y="79"/>
                      <a:pt x="136" y="46"/>
                      <a:pt x="144" y="16"/>
                    </a:cubicBezTo>
                    <a:cubicBezTo>
                      <a:pt x="97" y="2"/>
                      <a:pt x="48" y="0"/>
                      <a:pt x="3" y="8"/>
                    </a:cubicBezTo>
                    <a:cubicBezTo>
                      <a:pt x="1" y="21"/>
                      <a:pt x="0" y="34"/>
                      <a:pt x="0" y="47"/>
                    </a:cubicBezTo>
                    <a:cubicBezTo>
                      <a:pt x="0" y="144"/>
                      <a:pt x="53" y="228"/>
                      <a:pt x="131" y="273"/>
                    </a:cubicBezTo>
                    <a:cubicBezTo>
                      <a:pt x="138" y="227"/>
                      <a:pt x="155" y="182"/>
                      <a:pt x="183" y="141"/>
                    </a:cubicBezTo>
                    <a:cubicBezTo>
                      <a:pt x="173" y="132"/>
                      <a:pt x="163" y="121"/>
                      <a:pt x="156" y="108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2700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18"/>
              <p:cNvSpPr txBox="1"/>
              <p:nvPr/>
            </p:nvSpPr>
            <p:spPr>
              <a:xfrm rot="2371">
                <a:off x="3275726" y="3233185"/>
                <a:ext cx="1304700" cy="56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21850" lIns="121850" spcFirstLastPara="1" rIns="121850" wrap="square" tIns="12185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333" u="none" cap="none" strike="noStrik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Implementation</a:t>
                </a:r>
                <a:endParaRPr b="0" i="0" sz="1333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38" name="Google Shape;138;p18"/>
            <p:cNvGrpSpPr/>
            <p:nvPr/>
          </p:nvGrpSpPr>
          <p:grpSpPr>
            <a:xfrm>
              <a:off x="4337515" y="2464414"/>
              <a:ext cx="2424507" cy="2097542"/>
              <a:chOff x="4337515" y="2464414"/>
              <a:chExt cx="2424507" cy="2097542"/>
            </a:xfrm>
          </p:grpSpPr>
          <p:sp>
            <p:nvSpPr>
              <p:cNvPr id="139" name="Google Shape;139;p18"/>
              <p:cNvSpPr/>
              <p:nvPr/>
            </p:nvSpPr>
            <p:spPr>
              <a:xfrm rot="-2081187">
                <a:off x="4648818" y="3375680"/>
                <a:ext cx="2119401" cy="640096"/>
              </a:xfrm>
              <a:custGeom>
                <a:rect b="b" l="l" r="r" t="t"/>
                <a:pathLst>
                  <a:path extrusionOk="0" h="99" w="326">
                    <a:moveTo>
                      <a:pt x="119" y="67"/>
                    </a:moveTo>
                    <a:cubicBezTo>
                      <a:pt x="77" y="67"/>
                      <a:pt x="37" y="57"/>
                      <a:pt x="2" y="40"/>
                    </a:cubicBezTo>
                    <a:cubicBezTo>
                      <a:pt x="1" y="51"/>
                      <a:pt x="0" y="63"/>
                      <a:pt x="0" y="74"/>
                    </a:cubicBezTo>
                    <a:cubicBezTo>
                      <a:pt x="36" y="90"/>
                      <a:pt x="76" y="99"/>
                      <a:pt x="119" y="99"/>
                    </a:cubicBezTo>
                    <a:cubicBezTo>
                      <a:pt x="200" y="99"/>
                      <a:pt x="273" y="67"/>
                      <a:pt x="326" y="14"/>
                    </a:cubicBezTo>
                    <a:cubicBezTo>
                      <a:pt x="315" y="10"/>
                      <a:pt x="304" y="5"/>
                      <a:pt x="294" y="0"/>
                    </a:cubicBezTo>
                    <a:cubicBezTo>
                      <a:pt x="247" y="42"/>
                      <a:pt x="186" y="67"/>
                      <a:pt x="119" y="67"/>
                    </a:cubicBezTo>
                    <a:close/>
                  </a:path>
                </a:pathLst>
              </a:custGeom>
              <a:solidFill>
                <a:srgbClr val="EFF2F7"/>
              </a:solidFill>
              <a:ln cap="flat" cmpd="sng" w="9525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18"/>
              <p:cNvSpPr/>
              <p:nvPr/>
            </p:nvSpPr>
            <p:spPr>
              <a:xfrm rot="-2081187">
                <a:off x="4457034" y="2893418"/>
                <a:ext cx="1815979" cy="987157"/>
              </a:xfrm>
              <a:custGeom>
                <a:rect b="b" l="l" r="r" t="t"/>
                <a:pathLst>
                  <a:path extrusionOk="0" h="159" w="292">
                    <a:moveTo>
                      <a:pt x="182" y="1"/>
                    </a:moveTo>
                    <a:cubicBezTo>
                      <a:pt x="181" y="2"/>
                      <a:pt x="179" y="3"/>
                      <a:pt x="177" y="4"/>
                    </a:cubicBezTo>
                    <a:cubicBezTo>
                      <a:pt x="137" y="27"/>
                      <a:pt x="88" y="24"/>
                      <a:pt x="51" y="0"/>
                    </a:cubicBezTo>
                    <a:cubicBezTo>
                      <a:pt x="23" y="41"/>
                      <a:pt x="6" y="86"/>
                      <a:pt x="0" y="132"/>
                    </a:cubicBezTo>
                    <a:cubicBezTo>
                      <a:pt x="35" y="149"/>
                      <a:pt x="75" y="159"/>
                      <a:pt x="117" y="159"/>
                    </a:cubicBezTo>
                    <a:cubicBezTo>
                      <a:pt x="184" y="159"/>
                      <a:pt x="245" y="134"/>
                      <a:pt x="292" y="92"/>
                    </a:cubicBezTo>
                    <a:cubicBezTo>
                      <a:pt x="250" y="71"/>
                      <a:pt x="212" y="41"/>
                      <a:pt x="18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2700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18"/>
              <p:cNvSpPr txBox="1"/>
              <p:nvPr/>
            </p:nvSpPr>
            <p:spPr>
              <a:xfrm rot="-1581">
                <a:off x="4615470" y="3233035"/>
                <a:ext cx="13044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21850" lIns="121850" spcFirstLastPara="1" rIns="121850" wrap="square" tIns="12185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333" u="none" cap="none" strike="noStrik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Launch</a:t>
                </a:r>
                <a:endParaRPr b="0" i="0" sz="1333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42" name="Google Shape;142;p18"/>
            <p:cNvGrpSpPr/>
            <p:nvPr/>
          </p:nvGrpSpPr>
          <p:grpSpPr>
            <a:xfrm>
              <a:off x="3263096" y="71334"/>
              <a:ext cx="2344103" cy="2370669"/>
              <a:chOff x="3263096" y="71334"/>
              <a:chExt cx="2344103" cy="2370669"/>
            </a:xfrm>
          </p:grpSpPr>
          <p:sp>
            <p:nvSpPr>
              <p:cNvPr id="143" name="Google Shape;143;p18"/>
              <p:cNvSpPr/>
              <p:nvPr/>
            </p:nvSpPr>
            <p:spPr>
              <a:xfrm rot="-2081187">
                <a:off x="3407226" y="525393"/>
                <a:ext cx="1943480" cy="1113468"/>
              </a:xfrm>
              <a:custGeom>
                <a:rect b="b" l="l" r="r" t="t"/>
                <a:pathLst>
                  <a:path extrusionOk="0" h="172" w="299">
                    <a:moveTo>
                      <a:pt x="45" y="32"/>
                    </a:moveTo>
                    <a:cubicBezTo>
                      <a:pt x="146" y="32"/>
                      <a:pt x="233" y="89"/>
                      <a:pt x="276" y="172"/>
                    </a:cubicBezTo>
                    <a:cubicBezTo>
                      <a:pt x="284" y="164"/>
                      <a:pt x="292" y="155"/>
                      <a:pt x="299" y="146"/>
                    </a:cubicBezTo>
                    <a:cubicBezTo>
                      <a:pt x="248" y="59"/>
                      <a:pt x="153" y="0"/>
                      <a:pt x="45" y="0"/>
                    </a:cubicBezTo>
                    <a:cubicBezTo>
                      <a:pt x="30" y="0"/>
                      <a:pt x="14" y="1"/>
                      <a:pt x="0" y="3"/>
                    </a:cubicBezTo>
                    <a:cubicBezTo>
                      <a:pt x="6" y="13"/>
                      <a:pt x="12" y="23"/>
                      <a:pt x="18" y="33"/>
                    </a:cubicBezTo>
                    <a:cubicBezTo>
                      <a:pt x="27" y="32"/>
                      <a:pt x="36" y="32"/>
                      <a:pt x="45" y="32"/>
                    </a:cubicBezTo>
                    <a:close/>
                  </a:path>
                </a:pathLst>
              </a:custGeom>
              <a:solidFill>
                <a:srgbClr val="EFF2F7"/>
              </a:solidFill>
              <a:ln cap="flat" cmpd="sng" w="9525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18"/>
              <p:cNvSpPr/>
              <p:nvPr/>
            </p:nvSpPr>
            <p:spPr>
              <a:xfrm rot="-2081187">
                <a:off x="3761328" y="760580"/>
                <a:ext cx="1606237" cy="1343790"/>
              </a:xfrm>
              <a:custGeom>
                <a:rect b="b" l="l" r="r" t="t"/>
                <a:pathLst>
                  <a:path extrusionOk="0" h="217" w="258">
                    <a:moveTo>
                      <a:pt x="132" y="200"/>
                    </a:moveTo>
                    <a:cubicBezTo>
                      <a:pt x="135" y="205"/>
                      <a:pt x="138" y="211"/>
                      <a:pt x="140" y="217"/>
                    </a:cubicBezTo>
                    <a:cubicBezTo>
                      <a:pt x="186" y="200"/>
                      <a:pt x="227" y="174"/>
                      <a:pt x="258" y="140"/>
                    </a:cubicBezTo>
                    <a:cubicBezTo>
                      <a:pt x="215" y="57"/>
                      <a:pt x="128" y="0"/>
                      <a:pt x="27" y="0"/>
                    </a:cubicBezTo>
                    <a:cubicBezTo>
                      <a:pt x="18" y="0"/>
                      <a:pt x="9" y="0"/>
                      <a:pt x="0" y="1"/>
                    </a:cubicBezTo>
                    <a:cubicBezTo>
                      <a:pt x="21" y="43"/>
                      <a:pt x="34" y="90"/>
                      <a:pt x="34" y="140"/>
                    </a:cubicBezTo>
                    <a:cubicBezTo>
                      <a:pt x="74" y="142"/>
                      <a:pt x="111" y="163"/>
                      <a:pt x="132" y="20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2700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8"/>
              <p:cNvSpPr txBox="1"/>
              <p:nvPr/>
            </p:nvSpPr>
            <p:spPr>
              <a:xfrm>
                <a:off x="3883998" y="1082833"/>
                <a:ext cx="13044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21850" lIns="121850" spcFirstLastPara="1" rIns="121850" wrap="square" tIns="12185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333" u="none" cap="none" strike="noStrike">
                    <a:solidFill>
                      <a:schemeClr val="accent6"/>
                    </a:solidFill>
                    <a:latin typeface="Roboto"/>
                    <a:ea typeface="Roboto"/>
                    <a:cs typeface="Roboto"/>
                    <a:sym typeface="Roboto"/>
                  </a:rPr>
                  <a:t>Needs assessment</a:t>
                </a:r>
                <a:endParaRPr b="0" i="0" sz="1333" u="none" cap="none" strike="noStrike">
                  <a:solidFill>
                    <a:schemeClr val="accent6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46" name="Google Shape;146;p18"/>
            <p:cNvGrpSpPr/>
            <p:nvPr/>
          </p:nvGrpSpPr>
          <p:grpSpPr>
            <a:xfrm>
              <a:off x="4593307" y="804376"/>
              <a:ext cx="2268741" cy="2444000"/>
              <a:chOff x="4593307" y="804376"/>
              <a:chExt cx="2268741" cy="2444000"/>
            </a:xfrm>
          </p:grpSpPr>
          <p:sp>
            <p:nvSpPr>
              <p:cNvPr id="147" name="Google Shape;147;p18"/>
              <p:cNvSpPr/>
              <p:nvPr/>
            </p:nvSpPr>
            <p:spPr>
              <a:xfrm rot="-2081188">
                <a:off x="5623193" y="814800"/>
                <a:ext cx="698156" cy="2118270"/>
              </a:xfrm>
              <a:custGeom>
                <a:rect b="b" l="l" r="r" t="t"/>
                <a:pathLst>
                  <a:path extrusionOk="0" h="328" w="107">
                    <a:moveTo>
                      <a:pt x="52" y="26"/>
                    </a:moveTo>
                    <a:cubicBezTo>
                      <a:pt x="67" y="59"/>
                      <a:pt x="75" y="95"/>
                      <a:pt x="75" y="132"/>
                    </a:cubicBezTo>
                    <a:cubicBezTo>
                      <a:pt x="75" y="204"/>
                      <a:pt x="46" y="268"/>
                      <a:pt x="0" y="315"/>
                    </a:cubicBezTo>
                    <a:cubicBezTo>
                      <a:pt x="10" y="320"/>
                      <a:pt x="21" y="325"/>
                      <a:pt x="32" y="328"/>
                    </a:cubicBezTo>
                    <a:cubicBezTo>
                      <a:pt x="78" y="276"/>
                      <a:pt x="107" y="208"/>
                      <a:pt x="107" y="132"/>
                    </a:cubicBezTo>
                    <a:cubicBezTo>
                      <a:pt x="107" y="85"/>
                      <a:pt x="95" y="40"/>
                      <a:pt x="75" y="0"/>
                    </a:cubicBezTo>
                    <a:cubicBezTo>
                      <a:pt x="68" y="9"/>
                      <a:pt x="60" y="18"/>
                      <a:pt x="52" y="26"/>
                    </a:cubicBezTo>
                    <a:close/>
                  </a:path>
                </a:pathLst>
              </a:custGeom>
              <a:solidFill>
                <a:srgbClr val="EFF2F7"/>
              </a:solidFill>
              <a:ln cap="flat" cmpd="sng" w="9525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8"/>
              <p:cNvSpPr/>
              <p:nvPr/>
            </p:nvSpPr>
            <p:spPr>
              <a:xfrm rot="-2081187">
                <a:off x="5001092" y="1289142"/>
                <a:ext cx="1148261" cy="1791718"/>
              </a:xfrm>
              <a:custGeom>
                <a:rect b="b" l="l" r="r" t="t"/>
                <a:pathLst>
                  <a:path extrusionOk="0" h="289" w="184">
                    <a:moveTo>
                      <a:pt x="161" y="0"/>
                    </a:moveTo>
                    <a:cubicBezTo>
                      <a:pt x="128" y="34"/>
                      <a:pt x="87" y="60"/>
                      <a:pt x="40" y="76"/>
                    </a:cubicBezTo>
                    <a:cubicBezTo>
                      <a:pt x="52" y="121"/>
                      <a:pt x="36" y="170"/>
                      <a:pt x="0" y="200"/>
                    </a:cubicBezTo>
                    <a:cubicBezTo>
                      <a:pt x="29" y="240"/>
                      <a:pt x="67" y="270"/>
                      <a:pt x="109" y="289"/>
                    </a:cubicBezTo>
                    <a:cubicBezTo>
                      <a:pt x="155" y="242"/>
                      <a:pt x="184" y="178"/>
                      <a:pt x="184" y="106"/>
                    </a:cubicBezTo>
                    <a:cubicBezTo>
                      <a:pt x="184" y="69"/>
                      <a:pt x="176" y="33"/>
                      <a:pt x="16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2700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60900" lIns="121850" spcFirstLastPara="1" rIns="121850" wrap="square" tIns="609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8"/>
              <p:cNvSpPr txBox="1"/>
              <p:nvPr/>
            </p:nvSpPr>
            <p:spPr>
              <a:xfrm>
                <a:off x="5083072" y="1998523"/>
                <a:ext cx="1304400" cy="56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21850" lIns="121850" spcFirstLastPara="1" rIns="121850" wrap="square" tIns="12185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333" u="none" cap="none" strike="noStrik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Design</a:t>
                </a:r>
                <a:endParaRPr b="0" i="0" sz="1333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sp>
        <p:nvSpPr>
          <p:cNvPr id="150" name="Google Shape;150;p18"/>
          <p:cNvSpPr txBox="1"/>
          <p:nvPr/>
        </p:nvSpPr>
        <p:spPr>
          <a:xfrm>
            <a:off x="1029896" y="2328555"/>
            <a:ext cx="6100800" cy="4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76960" lvl="0" marL="31691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Hardware</a:t>
            </a:r>
            <a:endParaRPr sz="1300"/>
          </a:p>
          <a:p>
            <a:pPr indent="-279400" lvl="1" marL="6321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700"/>
              <a:buFont typeface="Noto Sans Symbols"/>
              <a:buChar char="▪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GO9 and GO9 RUGGED devices</a:t>
            </a:r>
            <a:endParaRPr sz="1300"/>
          </a:p>
          <a:p>
            <a:pPr indent="-279400" lvl="1" marL="6321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700"/>
              <a:buFont typeface="Noto Sans Symbols"/>
              <a:buChar char="▪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IOX for CAN messaging, 3 wire hook up and additional hookups</a:t>
            </a:r>
            <a:endParaRPr sz="1300"/>
          </a:p>
          <a:p>
            <a:pPr indent="-279400" lvl="1" marL="6321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700"/>
              <a:buFont typeface="Noto Sans Symbols"/>
              <a:buChar char="▪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Ecosystem products like Dash cams and Asset trackers</a:t>
            </a:r>
            <a:endParaRPr sz="1300"/>
          </a:p>
          <a:p>
            <a:pPr indent="-276960" lvl="0" marL="316911" marR="0" rtl="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Rate Plans</a:t>
            </a:r>
            <a:endParaRPr sz="1300"/>
          </a:p>
          <a:p>
            <a:pPr indent="-279400" lvl="1" marL="6321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700"/>
              <a:buFont typeface="Noto Sans Symbols"/>
              <a:buChar char="▪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Base (Location and hours)</a:t>
            </a:r>
            <a:endParaRPr sz="1300"/>
          </a:p>
          <a:p>
            <a:pPr indent="-279400" lvl="1" marL="6321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700"/>
              <a:buFont typeface="Noto Sans Symbols"/>
              <a:buChar char="▪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</a:t>
            </a:r>
            <a:endParaRPr sz="1300"/>
          </a:p>
          <a:p>
            <a:pPr indent="-279400" lvl="1" marL="6321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700"/>
              <a:buFont typeface="Noto Sans Symbols"/>
              <a:buChar char="▪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ProPlus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6960" lvl="0" marL="316911" marR="0" rtl="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System</a:t>
            </a:r>
            <a:endParaRPr sz="1300"/>
          </a:p>
          <a:p>
            <a:pPr indent="-279400" lvl="1" marL="6321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700"/>
              <a:buFont typeface="Noto Sans Symbols"/>
              <a:buChar char="▪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AEMP standard API’s with business integration</a:t>
            </a:r>
            <a:endParaRPr sz="1300"/>
          </a:p>
          <a:p>
            <a:pPr indent="-279400" lvl="1" marL="63217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700"/>
              <a:buFont typeface="Noto Sans Symbols"/>
              <a:buChar char="▪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T-Mobile and Geotab solution engineers help companies evaluate, design and implement a mixed fleet strategy</a:t>
            </a:r>
            <a:endParaRPr sz="130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>
            <p:ph type="title"/>
          </p:nvPr>
        </p:nvSpPr>
        <p:spPr>
          <a:xfrm>
            <a:off x="838201" y="1616409"/>
            <a:ext cx="53949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Unique Open Platform</a:t>
            </a:r>
            <a:endParaRPr/>
          </a:p>
        </p:txBody>
      </p:sp>
      <p:pic>
        <p:nvPicPr>
          <p:cNvPr id="156" name="Google Shape;15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4250" y="1459162"/>
            <a:ext cx="4353872" cy="461778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9"/>
          <p:cNvSpPr txBox="1"/>
          <p:nvPr/>
        </p:nvSpPr>
        <p:spPr>
          <a:xfrm>
            <a:off x="935832" y="2713689"/>
            <a:ext cx="5690052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31572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Seamless access to your own data </a:t>
            </a:r>
            <a:endParaRPr/>
          </a:p>
          <a:p>
            <a:pPr indent="-2857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and automate with our powerful Software Development Kit and APIs</a:t>
            </a:r>
            <a:endParaRPr/>
          </a:p>
          <a:p>
            <a:pPr indent="-2857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Integration matters</a:t>
            </a:r>
            <a:endParaRPr/>
          </a:p>
          <a:p>
            <a:pPr indent="-285750" lvl="0" marL="31572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platform to log in for all data from your on-road or off-road assets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/>
          <p:nvPr>
            <p:ph type="title"/>
          </p:nvPr>
        </p:nvSpPr>
        <p:spPr>
          <a:xfrm>
            <a:off x="838201" y="1616409"/>
            <a:ext cx="53949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Expandability</a:t>
            </a:r>
            <a:endParaRPr/>
          </a:p>
        </p:txBody>
      </p:sp>
      <p:pic>
        <p:nvPicPr>
          <p:cNvPr id="164" name="Google Shape;164;p20"/>
          <p:cNvPicPr preferRelativeResize="0"/>
          <p:nvPr/>
        </p:nvPicPr>
        <p:blipFill rotWithShape="1">
          <a:blip r:embed="rId3">
            <a:alphaModFix/>
          </a:blip>
          <a:srcRect b="0" l="8874" r="8873" t="0"/>
          <a:stretch/>
        </p:blipFill>
        <p:spPr>
          <a:xfrm>
            <a:off x="9064072" y="1381275"/>
            <a:ext cx="1934450" cy="235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15300" y="3868500"/>
            <a:ext cx="4661676" cy="205450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 txBox="1"/>
          <p:nvPr/>
        </p:nvSpPr>
        <p:spPr>
          <a:xfrm>
            <a:off x="838201" y="2873356"/>
            <a:ext cx="6143624" cy="19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31572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World-class API with docs and code samples</a:t>
            </a:r>
            <a:endParaRPr/>
          </a:p>
          <a:p>
            <a:pPr indent="-285750" lvl="0" marL="31572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Hardware SDK</a:t>
            </a:r>
            <a:endParaRPr/>
          </a:p>
          <a:p>
            <a:pPr indent="-285750" lvl="0" marL="31572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Add-ins to extend MyGeotab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31572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individual MyGeotab pages in its own systems</a:t>
            </a:r>
            <a:endParaRPr/>
          </a:p>
          <a:p>
            <a:pPr indent="-285750" lvl="0" marL="315721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MyGeotab uses the SDK for our UI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/>
          <p:nvPr>
            <p:ph type="title"/>
          </p:nvPr>
        </p:nvSpPr>
        <p:spPr>
          <a:xfrm>
            <a:off x="838200" y="1616400"/>
            <a:ext cx="85167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Geotab / T-Mobile Advantages</a:t>
            </a:r>
            <a:endParaRPr/>
          </a:p>
        </p:txBody>
      </p:sp>
      <p:sp>
        <p:nvSpPr>
          <p:cNvPr id="173" name="Google Shape;173;p21"/>
          <p:cNvSpPr txBox="1"/>
          <p:nvPr/>
        </p:nvSpPr>
        <p:spPr>
          <a:xfrm>
            <a:off x="1426124" y="2409901"/>
            <a:ext cx="4815946" cy="2492951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platform</a:t>
            </a:r>
            <a:endParaRPr/>
          </a:p>
          <a:p>
            <a:pPr indent="0" lvl="0" marL="228600" marR="0" rtl="0" algn="l">
              <a:lnSpc>
                <a:spcPct val="110000"/>
              </a:lnSpc>
              <a:spcBef>
                <a:spcPts val="26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Hardware Agnostic</a:t>
            </a:r>
            <a:endParaRPr/>
          </a:p>
          <a:p>
            <a:pPr indent="0" lvl="0" marL="228600" marR="0" rtl="0" algn="l">
              <a:lnSpc>
                <a:spcPct val="110000"/>
              </a:lnSpc>
              <a:spcBef>
                <a:spcPts val="26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Curve logging</a:t>
            </a:r>
            <a:endParaRPr/>
          </a:p>
          <a:p>
            <a:pPr indent="0" lvl="0" marL="228600" marR="0" rtl="0" algn="l">
              <a:lnSpc>
                <a:spcPct val="110000"/>
              </a:lnSpc>
              <a:spcBef>
                <a:spcPts val="2666"/>
              </a:spcBef>
              <a:spcAft>
                <a:spcPts val="2666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device for all plans</a:t>
            </a:r>
            <a:endParaRPr/>
          </a:p>
        </p:txBody>
      </p:sp>
      <p:pic>
        <p:nvPicPr>
          <p:cNvPr id="174" name="Google Shape;17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8571" y="2558935"/>
            <a:ext cx="487553" cy="48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8571" y="3219593"/>
            <a:ext cx="487553" cy="48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8571" y="3879360"/>
            <a:ext cx="487553" cy="48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8571" y="4528698"/>
            <a:ext cx="487553" cy="48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31868" y="2572165"/>
            <a:ext cx="487553" cy="48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331868" y="3224765"/>
            <a:ext cx="487553" cy="48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331868" y="3891062"/>
            <a:ext cx="487553" cy="48755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1"/>
          <p:cNvSpPr txBox="1"/>
          <p:nvPr/>
        </p:nvSpPr>
        <p:spPr>
          <a:xfrm>
            <a:off x="6909219" y="2438036"/>
            <a:ext cx="4815946" cy="2492951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Electric power monitoring</a:t>
            </a:r>
            <a:endParaRPr/>
          </a:p>
          <a:p>
            <a:pPr indent="0" lvl="0" marL="228600" marR="0" rtl="0" algn="l">
              <a:lnSpc>
                <a:spcPct val="110000"/>
              </a:lnSpc>
              <a:spcBef>
                <a:spcPts val="26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SDK</a:t>
            </a:r>
            <a:endParaRPr/>
          </a:p>
          <a:p>
            <a:pPr indent="0" lvl="0" marL="228600" marR="0" rtl="0" algn="l">
              <a:lnSpc>
                <a:spcPct val="110000"/>
              </a:lnSpc>
              <a:spcBef>
                <a:spcPts val="26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FIPS 140.2 security designation</a:t>
            </a:r>
            <a:endParaRPr/>
          </a:p>
          <a:p>
            <a:pPr indent="0" lvl="0" marL="228600" marR="0" rtl="0" algn="l">
              <a:lnSpc>
                <a:spcPct val="110000"/>
              </a:lnSpc>
              <a:spcBef>
                <a:spcPts val="2666"/>
              </a:spcBef>
              <a:spcAft>
                <a:spcPts val="2666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Largest high speed national wireless network</a:t>
            </a:r>
            <a:endParaRPr/>
          </a:p>
        </p:txBody>
      </p:sp>
      <p:pic>
        <p:nvPicPr>
          <p:cNvPr id="182" name="Google Shape;182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433699" y="4585373"/>
            <a:ext cx="343233" cy="343233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1"/>
          <p:cNvSpPr/>
          <p:nvPr/>
        </p:nvSpPr>
        <p:spPr>
          <a:xfrm>
            <a:off x="6359159" y="4520044"/>
            <a:ext cx="487552" cy="469999"/>
          </a:xfrm>
          <a:prstGeom prst="ellipse">
            <a:avLst/>
          </a:prstGeom>
          <a:noFill/>
          <a:ln cap="flat" cmpd="sng" w="9525">
            <a:solidFill>
              <a:srgbClr val="E1007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>
            <p:ph type="title"/>
          </p:nvPr>
        </p:nvSpPr>
        <p:spPr>
          <a:xfrm>
            <a:off x="838200" y="1616400"/>
            <a:ext cx="78051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Marketplace Custom Reports</a:t>
            </a:r>
            <a:endParaRPr/>
          </a:p>
        </p:txBody>
      </p:sp>
      <p:pic>
        <p:nvPicPr>
          <p:cNvPr id="190" name="Google Shape;19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43335" y="2982351"/>
            <a:ext cx="3966459" cy="232003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 txBox="1"/>
          <p:nvPr/>
        </p:nvSpPr>
        <p:spPr>
          <a:xfrm>
            <a:off x="838199" y="2897511"/>
            <a:ext cx="5803507" cy="2459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325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Last 3 Months Idling Trend Report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Fleet Savings Summary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Weekly Idle Cost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Diagnostics &amp; Malfunctions by Vehicle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Telematics Device Issue </a:t>
            </a:r>
            <a:endParaRPr/>
          </a:p>
          <a:p>
            <a:pPr indent="-285750" lvl="0" marL="325701" marR="0" rtl="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rgbClr val="E10074"/>
              </a:buClr>
              <a:buSzPts val="14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Detection Report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 txBox="1"/>
          <p:nvPr>
            <p:ph type="title"/>
          </p:nvPr>
        </p:nvSpPr>
        <p:spPr>
          <a:xfrm>
            <a:off x="838201" y="1616409"/>
            <a:ext cx="449991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The T-Mobile IoT advantage</a:t>
            </a:r>
            <a:endParaRPr/>
          </a:p>
        </p:txBody>
      </p:sp>
      <p:sp>
        <p:nvSpPr>
          <p:cNvPr id="198" name="Google Shape;198;p23"/>
          <p:cNvSpPr txBox="1"/>
          <p:nvPr>
            <p:ph idx="1" type="body"/>
          </p:nvPr>
        </p:nvSpPr>
        <p:spPr>
          <a:xfrm>
            <a:off x="838200" y="3016250"/>
            <a:ext cx="4064725" cy="31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rgbClr val="000000"/>
                </a:solidFill>
              </a:rPr>
              <a:t>We bring a simple approach to solving complex challenges.</a:t>
            </a:r>
            <a:endParaRPr/>
          </a:p>
        </p:txBody>
      </p:sp>
      <p:sp>
        <p:nvSpPr>
          <p:cNvPr id="199" name="Google Shape;199;p23"/>
          <p:cNvSpPr txBox="1"/>
          <p:nvPr/>
        </p:nvSpPr>
        <p:spPr>
          <a:xfrm>
            <a:off x="7300532" y="1031420"/>
            <a:ext cx="360920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0074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E20074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Multiple network technologies to meet any IoT use case today, including on our amazing 5G network.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45352" y="1049097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5352" y="4833281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3"/>
          <p:cNvSpPr txBox="1"/>
          <p:nvPr/>
        </p:nvSpPr>
        <p:spPr>
          <a:xfrm>
            <a:off x="7300532" y="4833281"/>
            <a:ext cx="369814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E20074"/>
                </a:solidFill>
                <a:latin typeface="Arial"/>
                <a:ea typeface="Arial"/>
                <a:cs typeface="Arial"/>
                <a:sym typeface="Arial"/>
              </a:rPr>
              <a:t>Business value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Portfolio of ready-to-deploy or custom applications to ensure your IoT solution delivers value to your business.</a:t>
            </a:r>
            <a:endParaRPr/>
          </a:p>
        </p:txBody>
      </p:sp>
      <p:sp>
        <p:nvSpPr>
          <p:cNvPr id="203" name="Google Shape;203;p23"/>
          <p:cNvSpPr txBox="1"/>
          <p:nvPr/>
        </p:nvSpPr>
        <p:spPr>
          <a:xfrm>
            <a:off x="7300532" y="2932350"/>
            <a:ext cx="3698147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0074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E20074"/>
                </a:solidFill>
                <a:latin typeface="Arial"/>
                <a:ea typeface="Arial"/>
                <a:cs typeface="Arial"/>
                <a:sym typeface="Arial"/>
              </a:rPr>
              <a:t>Customer experience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Amazing customer experience, from design to deployment, for customers of all sizes.</a:t>
            </a:r>
            <a:endParaRPr/>
          </a:p>
        </p:txBody>
      </p:sp>
      <p:grpSp>
        <p:nvGrpSpPr>
          <p:cNvPr id="204" name="Google Shape;204;p23"/>
          <p:cNvGrpSpPr/>
          <p:nvPr/>
        </p:nvGrpSpPr>
        <p:grpSpPr>
          <a:xfrm>
            <a:off x="5992748" y="3706381"/>
            <a:ext cx="774450" cy="258150"/>
            <a:chOff x="6273916" y="3882120"/>
            <a:chExt cx="723798" cy="241266"/>
          </a:xfrm>
        </p:grpSpPr>
        <p:sp>
          <p:nvSpPr>
            <p:cNvPr id="205" name="Google Shape;205;p23"/>
            <p:cNvSpPr/>
            <p:nvPr/>
          </p:nvSpPr>
          <p:spPr>
            <a:xfrm>
              <a:off x="6273916" y="3882120"/>
              <a:ext cx="137866" cy="241266"/>
            </a:xfrm>
            <a:custGeom>
              <a:rect b="b" l="l" r="r" t="t"/>
              <a:pathLst>
                <a:path extrusionOk="0" h="241266" w="137866">
                  <a:moveTo>
                    <a:pt x="0" y="0"/>
                  </a:moveTo>
                  <a:lnTo>
                    <a:pt x="137867" y="0"/>
                  </a:lnTo>
                  <a:lnTo>
                    <a:pt x="137867" y="241266"/>
                  </a:lnTo>
                  <a:lnTo>
                    <a:pt x="0" y="241266"/>
                  </a:lnTo>
                  <a:close/>
                </a:path>
              </a:pathLst>
            </a:custGeom>
            <a:noFill/>
            <a:ln cap="flat" cmpd="sng" w="38100">
              <a:solidFill>
                <a:srgbClr val="E2007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3"/>
            <p:cNvSpPr/>
            <p:nvPr/>
          </p:nvSpPr>
          <p:spPr>
            <a:xfrm>
              <a:off x="6411782" y="3985520"/>
              <a:ext cx="585932" cy="103399"/>
            </a:xfrm>
            <a:custGeom>
              <a:rect b="b" l="l" r="r" t="t"/>
              <a:pathLst>
                <a:path extrusionOk="0" h="103399" w="585932">
                  <a:moveTo>
                    <a:pt x="0" y="103400"/>
                  </a:moveTo>
                  <a:lnTo>
                    <a:pt x="585933" y="103400"/>
                  </a:lnTo>
                  <a:cubicBezTo>
                    <a:pt x="585933" y="51700"/>
                    <a:pt x="465299" y="0"/>
                    <a:pt x="327433" y="0"/>
                  </a:cubicBezTo>
                  <a:lnTo>
                    <a:pt x="86167" y="0"/>
                  </a:lnTo>
                </a:path>
              </a:pathLst>
            </a:custGeom>
            <a:noFill/>
            <a:ln cap="rnd" cmpd="sng" w="38100">
              <a:solidFill>
                <a:srgbClr val="E2007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3"/>
            <p:cNvSpPr/>
            <p:nvPr/>
          </p:nvSpPr>
          <p:spPr>
            <a:xfrm>
              <a:off x="6411782" y="3916586"/>
              <a:ext cx="258499" cy="68933"/>
            </a:xfrm>
            <a:custGeom>
              <a:rect b="b" l="l" r="r" t="t"/>
              <a:pathLst>
                <a:path extrusionOk="0" h="68933" w="258499">
                  <a:moveTo>
                    <a:pt x="0" y="0"/>
                  </a:moveTo>
                  <a:lnTo>
                    <a:pt x="120633" y="0"/>
                  </a:lnTo>
                  <a:cubicBezTo>
                    <a:pt x="201733" y="0"/>
                    <a:pt x="241266" y="51700"/>
                    <a:pt x="258500" y="68933"/>
                  </a:cubicBezTo>
                </a:path>
              </a:pathLst>
            </a:custGeom>
            <a:noFill/>
            <a:ln cap="flat" cmpd="sng" w="38100">
              <a:solidFill>
                <a:srgbClr val="E2007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8" name="Google Shape;208;p23"/>
          <p:cNvSpPr/>
          <p:nvPr/>
        </p:nvSpPr>
        <p:spPr>
          <a:xfrm>
            <a:off x="6324655" y="3116323"/>
            <a:ext cx="516300" cy="516300"/>
          </a:xfrm>
          <a:custGeom>
            <a:rect b="b" l="l" r="r" t="t"/>
            <a:pathLst>
              <a:path extrusionOk="0" h="482532" w="482532">
                <a:moveTo>
                  <a:pt x="241266" y="0"/>
                </a:moveTo>
                <a:lnTo>
                  <a:pt x="310200" y="172333"/>
                </a:lnTo>
                <a:lnTo>
                  <a:pt x="482533" y="172333"/>
                </a:lnTo>
                <a:lnTo>
                  <a:pt x="344666" y="292966"/>
                </a:lnTo>
                <a:lnTo>
                  <a:pt x="396366" y="482533"/>
                </a:lnTo>
                <a:lnTo>
                  <a:pt x="241266" y="361900"/>
                </a:lnTo>
                <a:lnTo>
                  <a:pt x="86167" y="482533"/>
                </a:lnTo>
                <a:lnTo>
                  <a:pt x="137867" y="292966"/>
                </a:lnTo>
                <a:lnTo>
                  <a:pt x="0" y="172333"/>
                </a:lnTo>
                <a:lnTo>
                  <a:pt x="172333" y="172333"/>
                </a:lnTo>
                <a:close/>
              </a:path>
            </a:pathLst>
          </a:custGeom>
          <a:noFill/>
          <a:ln cap="flat" cmpd="sng" w="38100">
            <a:solidFill>
              <a:srgbClr val="E200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3"/>
          <p:cNvSpPr/>
          <p:nvPr/>
        </p:nvSpPr>
        <p:spPr>
          <a:xfrm>
            <a:off x="761802" y="6454402"/>
            <a:ext cx="7035997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Coverage not available everywhere. Qualifying business account, service, and capable device required. Restrictions apply. </a:t>
            </a:r>
            <a:endParaRPr/>
          </a:p>
        </p:txBody>
      </p:sp>
      <p:sp>
        <p:nvSpPr>
          <p:cNvPr id="210" name="Google Shape;210;p23"/>
          <p:cNvSpPr txBox="1"/>
          <p:nvPr>
            <p:ph idx="12" type="sldNum"/>
          </p:nvPr>
        </p:nvSpPr>
        <p:spPr>
          <a:xfrm>
            <a:off x="10773508" y="6477000"/>
            <a:ext cx="10359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/>
          <p:nvPr/>
        </p:nvSpPr>
        <p:spPr>
          <a:xfrm>
            <a:off x="0" y="0"/>
            <a:ext cx="2088444" cy="208844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FB 2019">
  <a:themeElements>
    <a:clrScheme name="T-mobile 2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E20074"/>
      </a:accent1>
      <a:accent2>
        <a:srgbClr val="6A6A6A"/>
      </a:accent2>
      <a:accent3>
        <a:srgbClr val="9B9B9B"/>
      </a:accent3>
      <a:accent4>
        <a:srgbClr val="202020"/>
      </a:accent4>
      <a:accent5>
        <a:srgbClr val="7F7F7F"/>
      </a:accent5>
      <a:accent6>
        <a:srgbClr val="E20074"/>
      </a:accent6>
      <a:hlink>
        <a:srgbClr val="E20074"/>
      </a:hlink>
      <a:folHlink>
        <a:srgbClr val="97024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